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Lora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9wCPCDb70nH3S5oKCafSIYHHz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Lora-boldItalic.fntdata"/><Relationship Id="rId10" Type="http://schemas.openxmlformats.org/officeDocument/2006/relationships/font" Target="fonts/Lora-italic.fntdata"/><Relationship Id="rId12" Type="http://customschemas.google.com/relationships/presentationmetadata" Target="metadata"/><Relationship Id="rId9" Type="http://schemas.openxmlformats.org/officeDocument/2006/relationships/font" Target="fonts/Lor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Lo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417ed88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g2f9417ed885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9417ed88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676767"/>
                </a:solidFill>
                <a:latin typeface="Lora"/>
                <a:ea typeface="Lora"/>
                <a:cs typeface="Lora"/>
                <a:sym typeface="Lora"/>
              </a:rPr>
              <a:t>if students understand that they are called “not just to make a living, but also to make a life,” they will become better human beings and will enjoy more richly meaningful lives. Second, vocational reflection provides a way “out of the labyrinth”—away from the treadmill of meaningless engagement with ephemeral realities—and into a mode of pilgrimage, which Wadell describes as “a journey of hope.” And finally, he argues that a commitment to “living vocationally” is especially important in times of crisis, when our best-laid plans are constantly being upset by some new hard reality. </a:t>
            </a:r>
            <a:endParaRPr/>
          </a:p>
        </p:txBody>
      </p:sp>
      <p:sp>
        <p:nvSpPr>
          <p:cNvPr id="62" name="Google Shape;62;g2f9417ed885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9417ed88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f9417ed885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0759daa477_1_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g30759daa477_1_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30759daa477_1_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0759daa477_1_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17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30759daa477_1_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g30759daa477_1_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30759daa477_1_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30759daa477_1_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2">
  <p:cSld name="1_Blan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0759daa477_1_28"/>
          <p:cNvSpPr/>
          <p:nvPr/>
        </p:nvSpPr>
        <p:spPr>
          <a:xfrm>
            <a:off x="7889132" y="5787957"/>
            <a:ext cx="3464668" cy="933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g30759daa477_1_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g30759daa477_1_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17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30759daa477_1_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0759daa477_1_6"/>
          <p:cNvSpPr txBox="1"/>
          <p:nvPr>
            <p:ph type="ctrTitle"/>
          </p:nvPr>
        </p:nvSpPr>
        <p:spPr>
          <a:xfrm>
            <a:off x="1524000" y="142130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17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30759daa477_1_6"/>
          <p:cNvSpPr txBox="1"/>
          <p:nvPr>
            <p:ph idx="1" type="subTitle"/>
          </p:nvPr>
        </p:nvSpPr>
        <p:spPr>
          <a:xfrm>
            <a:off x="1524000" y="390097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g30759daa477_1_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30759daa477_1_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30759daa477_1_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0759daa477_1_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30759daa477_1_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g30759daa477_1_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30759daa477_1_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30759daa477_1_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0759daa477_1_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1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30759daa477_1_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g30759daa477_1_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30759daa477_1_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30759daa477_1_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g30759daa477_1_33"/>
          <p:cNvSpPr/>
          <p:nvPr/>
        </p:nvSpPr>
        <p:spPr>
          <a:xfrm>
            <a:off x="7810500" y="5610225"/>
            <a:ext cx="4248150" cy="111125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759daa477_1_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30759daa477_1_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0759daa477_1_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30759daa477_1_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759daa477_1_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17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3D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0759daa477_1_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30759daa477_1_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30759daa477_1_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30759daa477_1_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f9417ed885_0_173"/>
          <p:cNvSpPr txBox="1"/>
          <p:nvPr>
            <p:ph idx="1" type="body"/>
          </p:nvPr>
        </p:nvSpPr>
        <p:spPr>
          <a:xfrm>
            <a:off x="1439000" y="1597025"/>
            <a:ext cx="9915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Discerning one’s purpose in connection with others.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 summons, call, or invitation to a life of meaning, purpose, and contribution.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The sweet spot where our individual gifts can be exercised for the common good.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Answering a call to discover one’s unique gifts and employ them in service for the common good in ways </a:t>
            </a:r>
            <a:endParaRPr/>
          </a:p>
        </p:txBody>
      </p:sp>
      <p:sp>
        <p:nvSpPr>
          <p:cNvPr id="59" name="Google Shape;59;g2f9417ed885_0_173"/>
          <p:cNvSpPr txBox="1"/>
          <p:nvPr>
            <p:ph type="title"/>
          </p:nvPr>
        </p:nvSpPr>
        <p:spPr>
          <a:xfrm>
            <a:off x="2919050" y="365125"/>
            <a:ext cx="8434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/>
              <a:t>Vocation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9417ed885_0_178"/>
          <p:cNvSpPr/>
          <p:nvPr/>
        </p:nvSpPr>
        <p:spPr>
          <a:xfrm>
            <a:off x="87549" y="5814378"/>
            <a:ext cx="4338600" cy="1043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2f9417ed885_0_178"/>
          <p:cNvSpPr txBox="1"/>
          <p:nvPr>
            <p:ph type="title"/>
          </p:nvPr>
        </p:nvSpPr>
        <p:spPr>
          <a:xfrm>
            <a:off x="3810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D17"/>
              </a:buClr>
              <a:buSzPts val="4400"/>
              <a:buFont typeface="Arial"/>
              <a:buNone/>
            </a:pPr>
            <a:r>
              <a:rPr lang="en-US"/>
              <a:t>Not Just a Living, but a Life</a:t>
            </a:r>
            <a:endParaRPr/>
          </a:p>
        </p:txBody>
      </p:sp>
      <p:sp>
        <p:nvSpPr>
          <p:cNvPr id="66" name="Google Shape;66;g2f9417ed885_0_178"/>
          <p:cNvSpPr txBox="1"/>
          <p:nvPr>
            <p:ph idx="1" type="body"/>
          </p:nvPr>
        </p:nvSpPr>
        <p:spPr>
          <a:xfrm>
            <a:off x="381000" y="1597025"/>
            <a:ext cx="9747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sort of person am I?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sort of person will I become? Do I want to become?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Where will I live?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With whom will I live?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will I engage with the economic and political systems that surround me?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civic, philanthropic, and religious institutions will get my time and attention? 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will I do with my leisure time?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are the trade-offs among the various aspects of my work (salary, time commitment, stress level, impact on family life)?</a:t>
            </a:r>
            <a:endParaRPr sz="2400"/>
          </a:p>
          <a:p>
            <a:pPr indent="-3810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will I make future decisions, some of which I can’t even imagine right now?</a:t>
            </a:r>
            <a:endParaRPr sz="2400"/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400"/>
          </a:p>
        </p:txBody>
      </p:sp>
      <p:sp>
        <p:nvSpPr>
          <p:cNvPr id="67" name="Google Shape;67;g2f9417ed885_0_178"/>
          <p:cNvSpPr txBox="1"/>
          <p:nvPr/>
        </p:nvSpPr>
        <p:spPr>
          <a:xfrm>
            <a:off x="5746070" y="5844082"/>
            <a:ext cx="64683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C37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C37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S. Cunningham. Introduction. At This Time and In This Place.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9417ed885_0_185"/>
          <p:cNvSpPr txBox="1"/>
          <p:nvPr/>
        </p:nvSpPr>
        <p:spPr>
          <a:xfrm>
            <a:off x="-190500" y="27842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Vocation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f9417ed885_0_185"/>
          <p:cNvSpPr txBox="1"/>
          <p:nvPr/>
        </p:nvSpPr>
        <p:spPr>
          <a:xfrm>
            <a:off x="8763025" y="469657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Calling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f9417ed885_0_185"/>
          <p:cNvSpPr txBox="1"/>
          <p:nvPr/>
        </p:nvSpPr>
        <p:spPr>
          <a:xfrm>
            <a:off x="3722075" y="5715000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Summons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f9417ed885_0_185"/>
          <p:cNvSpPr txBox="1"/>
          <p:nvPr/>
        </p:nvSpPr>
        <p:spPr>
          <a:xfrm>
            <a:off x="2854575" y="3968275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Lives of purpose, meaning, and contribution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f9417ed885_0_185"/>
          <p:cNvSpPr txBox="1"/>
          <p:nvPr/>
        </p:nvSpPr>
        <p:spPr>
          <a:xfrm>
            <a:off x="0" y="190062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Composing a life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f9417ed885_0_185"/>
          <p:cNvSpPr txBox="1"/>
          <p:nvPr/>
        </p:nvSpPr>
        <p:spPr>
          <a:xfrm>
            <a:off x="2382000" y="2385263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Exploration and discernment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f9417ed885_0_185"/>
          <p:cNvSpPr txBox="1"/>
          <p:nvPr/>
        </p:nvSpPr>
        <p:spPr>
          <a:xfrm>
            <a:off x="0" y="3513250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Integration, an integrated life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f9417ed885_0_185"/>
          <p:cNvSpPr txBox="1"/>
          <p:nvPr/>
        </p:nvSpPr>
        <p:spPr>
          <a:xfrm>
            <a:off x="2183425" y="46892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Purposeful work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f9417ed885_0_185"/>
          <p:cNvSpPr txBox="1"/>
          <p:nvPr/>
        </p:nvSpPr>
        <p:spPr>
          <a:xfrm>
            <a:off x="8382000" y="1626575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Deep listening to self and world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2f9417ed885_0_185"/>
          <p:cNvSpPr txBox="1"/>
          <p:nvPr/>
        </p:nvSpPr>
        <p:spPr>
          <a:xfrm>
            <a:off x="6037400" y="4498725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Gifts, talents, and opportunities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f9417ed885_0_185"/>
          <p:cNvSpPr txBox="1"/>
          <p:nvPr/>
        </p:nvSpPr>
        <p:spPr>
          <a:xfrm>
            <a:off x="5382000" y="27842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 and response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f9417ed885_0_185"/>
          <p:cNvSpPr txBox="1"/>
          <p:nvPr/>
        </p:nvSpPr>
        <p:spPr>
          <a:xfrm>
            <a:off x="5315325" y="2933050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Habits of reflection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2f9417ed885_0_185"/>
          <p:cNvSpPr txBox="1"/>
          <p:nvPr/>
        </p:nvSpPr>
        <p:spPr>
          <a:xfrm>
            <a:off x="5183425" y="1256975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Educating the whole person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f9417ed885_0_185"/>
          <p:cNvSpPr txBox="1"/>
          <p:nvPr/>
        </p:nvSpPr>
        <p:spPr>
          <a:xfrm>
            <a:off x="1069750" y="114667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Flourishing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2f9417ed885_0_185"/>
          <p:cNvSpPr txBox="1"/>
          <p:nvPr/>
        </p:nvSpPr>
        <p:spPr>
          <a:xfrm>
            <a:off x="8777650" y="278425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abundant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f9417ed885_0_185"/>
          <p:cNvSpPr txBox="1"/>
          <p:nvPr/>
        </p:nvSpPr>
        <p:spPr>
          <a:xfrm>
            <a:off x="8382000" y="3604850"/>
            <a:ext cx="30000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good life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f9417ed885_0_185"/>
          <p:cNvSpPr txBox="1"/>
          <p:nvPr/>
        </p:nvSpPr>
        <p:spPr>
          <a:xfrm>
            <a:off x="102600" y="5292975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670"/>
              <a:buFont typeface="Arial"/>
              <a:buNone/>
            </a:pPr>
            <a:r>
              <a:rPr b="1" i="0" lang="en-US" sz="267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 and collective well-being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2023-07-10T16:29:34Z</dcterms:created>
  <dc:creator>Rachael Baker</dc:creator>
</cp:coreProperties>
</file>