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Quattrocento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ievD/TTh5gMm0uqYXuoYhmPafE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QuattrocentoSans-regular.fntdata"/><Relationship Id="rId10" Type="http://schemas.openxmlformats.org/officeDocument/2006/relationships/slide" Target="slides/slide6.xml"/><Relationship Id="rId13" Type="http://schemas.openxmlformats.org/officeDocument/2006/relationships/font" Target="fonts/QuattrocentoSans-italic.fntdata"/><Relationship Id="rId12" Type="http://schemas.openxmlformats.org/officeDocument/2006/relationships/font" Target="fonts/Quattrocento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Quattrocento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1"/>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f9417ed885_0_2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g2f9417ed885_0_2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f9417ed885_0_3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g2f9417ed885_0_3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f9417ed885_0_3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g2f9417ed885_0_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f9417ed885_0_3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g2f9417ed885_0_3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f9417ed885_0_2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g2f9417ed885_0_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f9417ed885_0_3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2f9417ed885_0_3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g30759daa477_1_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g30759daa477_1_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30759daa477_1_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g30759daa477_1_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3D17"/>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g30759daa477_1_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g30759daa477_1_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30759daa477_1_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g30759daa477_1_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2">
  <p:cSld name="1_Blank 2">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g30759daa477_1_28"/>
          <p:cNvSpPr/>
          <p:nvPr/>
        </p:nvSpPr>
        <p:spPr>
          <a:xfrm>
            <a:off x="7889132" y="5787957"/>
            <a:ext cx="3464668" cy="93351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g30759daa477_1_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g30759daa477_1_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3D17"/>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g30759daa477_1_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g30759daa477_1_6"/>
          <p:cNvSpPr txBox="1"/>
          <p:nvPr>
            <p:ph type="ctrTitle"/>
          </p:nvPr>
        </p:nvSpPr>
        <p:spPr>
          <a:xfrm>
            <a:off x="1524000" y="1421302"/>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3D17"/>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g30759daa477_1_6"/>
          <p:cNvSpPr txBox="1"/>
          <p:nvPr>
            <p:ph idx="1" type="subTitle"/>
          </p:nvPr>
        </p:nvSpPr>
        <p:spPr>
          <a:xfrm>
            <a:off x="1524000" y="3900977"/>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g30759daa477_1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30759daa477_1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30759daa477_1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g30759daa477_1_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30759daa477_1_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g30759daa477_1_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30759daa477_1_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g30759daa477_1_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Vertical Text" type="vertTx">
  <p:cSld name="VERTICAL_TEXT">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g30759daa477_1_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3D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g30759daa477_1_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g30759daa477_1_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g30759daa477_1_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g30759daa477_1_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g30759daa477_1_33"/>
          <p:cNvSpPr/>
          <p:nvPr/>
        </p:nvSpPr>
        <p:spPr>
          <a:xfrm>
            <a:off x="7810500" y="5610225"/>
            <a:ext cx="4248150" cy="11112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g30759daa477_1_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30759daa477_1_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30759daa477_1_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30759daa477_1_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30759daa477_1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3D17"/>
              </a:buClr>
              <a:buSzPts val="4400"/>
              <a:buFont typeface="Arial"/>
              <a:buNone/>
              <a:defRPr b="0" i="0" sz="4400" u="none" cap="none" strike="noStrike">
                <a:solidFill>
                  <a:srgbClr val="003D1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30759daa477_1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g30759daa477_1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g30759daa477_1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g30759daa477_1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vocationmatters.org/2024/03/14/vocation-in-the-world-language-classro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vocationmatters.org/2021/06/24/attentiveness-technology-and-first-year-writing/" TargetMode="External"/><Relationship Id="rId4" Type="http://schemas.openxmlformats.org/officeDocument/2006/relationships/hyperlink" Target="https://www.npr.org/podcasts/510200/storycorp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2f9417ed885_0_283"/>
          <p:cNvSpPr/>
          <p:nvPr/>
        </p:nvSpPr>
        <p:spPr>
          <a:xfrm>
            <a:off x="87549" y="5814378"/>
            <a:ext cx="4338600" cy="1043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 name="Google Shape;59;g2f9417ed885_0_283"/>
          <p:cNvSpPr txBox="1"/>
          <p:nvPr>
            <p:ph type="title"/>
          </p:nvPr>
        </p:nvSpPr>
        <p:spPr>
          <a:xfrm>
            <a:off x="381000" y="365125"/>
            <a:ext cx="10515600" cy="104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Quattrocento Sans"/>
              <a:buNone/>
            </a:pPr>
            <a:r>
              <a:rPr lang="en-US" sz="3600">
                <a:solidFill>
                  <a:schemeClr val="dk1"/>
                </a:solidFill>
                <a:latin typeface="Quattrocento Sans"/>
                <a:ea typeface="Quattrocento Sans"/>
                <a:cs typeface="Quattrocento Sans"/>
                <a:sym typeface="Quattrocento Sans"/>
              </a:rPr>
              <a:t>Ideas for the Classroom</a:t>
            </a:r>
            <a:br>
              <a:rPr lang="en-US" sz="3600">
                <a:solidFill>
                  <a:schemeClr val="dk1"/>
                </a:solidFill>
                <a:latin typeface="Quattrocento Sans"/>
                <a:ea typeface="Quattrocento Sans"/>
                <a:cs typeface="Quattrocento Sans"/>
                <a:sym typeface="Quattrocento Sans"/>
              </a:rPr>
            </a:br>
            <a:r>
              <a:rPr b="1" lang="en-US" sz="3600">
                <a:solidFill>
                  <a:srgbClr val="014C37"/>
                </a:solidFill>
                <a:latin typeface="Calibri"/>
                <a:ea typeface="Calibri"/>
                <a:cs typeface="Calibri"/>
                <a:sym typeface="Calibri"/>
              </a:rPr>
              <a:t>Early Major Courses</a:t>
            </a:r>
            <a:endParaRPr b="1"/>
          </a:p>
        </p:txBody>
      </p:sp>
      <p:sp>
        <p:nvSpPr>
          <p:cNvPr id="60" name="Google Shape;60;g2f9417ed885_0_283"/>
          <p:cNvSpPr txBox="1"/>
          <p:nvPr>
            <p:ph idx="1" type="body"/>
          </p:nvPr>
        </p:nvSpPr>
        <p:spPr>
          <a:xfrm>
            <a:off x="381000" y="1597025"/>
            <a:ext cx="8956500" cy="5073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14C37"/>
              </a:buClr>
              <a:buSzPts val="2800"/>
              <a:buFont typeface="Noto Sans Symbols"/>
              <a:buChar char="❖"/>
            </a:pPr>
            <a:r>
              <a:rPr lang="en-US">
                <a:latin typeface="Calibri"/>
                <a:ea typeface="Calibri"/>
                <a:cs typeface="Calibri"/>
                <a:sym typeface="Calibri"/>
              </a:rPr>
              <a:t> Broaden students’ vision for what they can do with the major (storytelling)</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Font typeface="Arial"/>
              <a:buNone/>
            </a:pPr>
            <a:r>
              <a:t/>
            </a:r>
            <a:endParaRPr>
              <a:latin typeface="Calibri"/>
              <a:ea typeface="Calibri"/>
              <a:cs typeface="Calibri"/>
              <a:sym typeface="Calibri"/>
            </a:endParaRPr>
          </a:p>
          <a:p>
            <a:pPr indent="-228600" lvl="0" marL="228600" rtl="0" algn="l">
              <a:lnSpc>
                <a:spcPct val="90000"/>
              </a:lnSpc>
              <a:spcBef>
                <a:spcPts val="1000"/>
              </a:spcBef>
              <a:spcAft>
                <a:spcPts val="0"/>
              </a:spcAft>
              <a:buClr>
                <a:srgbClr val="014C37"/>
              </a:buClr>
              <a:buSzPts val="2800"/>
              <a:buFont typeface="Noto Sans Symbols"/>
              <a:buChar char="❖"/>
            </a:pPr>
            <a:r>
              <a:rPr lang="en-US">
                <a:latin typeface="Calibri"/>
                <a:ea typeface="Calibri"/>
                <a:cs typeface="Calibri"/>
                <a:sym typeface="Calibri"/>
              </a:rPr>
              <a:t> Build foundation skills that serves both major and vocational discernment</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Font typeface="Arial"/>
              <a:buNone/>
            </a:pPr>
            <a:r>
              <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Font typeface="Arial"/>
              <a:buNone/>
            </a:pPr>
            <a:r>
              <a:rPr lang="en-US">
                <a:latin typeface="Quattrocento Sans"/>
                <a:ea typeface="Quattrocento Sans"/>
                <a:cs typeface="Quattrocento Sans"/>
                <a:sym typeface="Quattrocento Sans"/>
              </a:rPr>
              <a:t>Example</a:t>
            </a:r>
            <a:r>
              <a:rPr lang="en-US">
                <a:latin typeface="Calibri"/>
                <a:ea typeface="Calibri"/>
                <a:cs typeface="Calibri"/>
                <a:sym typeface="Calibri"/>
              </a:rPr>
              <a:t>: Humility in General Chemistry</a:t>
            </a:r>
            <a:endParaRPr>
              <a:latin typeface="Calibri"/>
              <a:ea typeface="Calibri"/>
              <a:cs typeface="Calibri"/>
              <a:sym typeface="Calibri"/>
            </a:endParaRPr>
          </a:p>
          <a:p>
            <a:pPr indent="-209550" lvl="1" marL="685800" rtl="0" algn="l">
              <a:lnSpc>
                <a:spcPct val="90000"/>
              </a:lnSpc>
              <a:spcBef>
                <a:spcPts val="500"/>
              </a:spcBef>
              <a:spcAft>
                <a:spcPts val="0"/>
              </a:spcAft>
              <a:buSzPts val="2100"/>
              <a:buChar char="•"/>
            </a:pPr>
            <a:r>
              <a:rPr lang="en-US" sz="2100">
                <a:latin typeface="Calibri"/>
                <a:ea typeface="Calibri"/>
                <a:cs typeface="Calibri"/>
                <a:sym typeface="Calibri"/>
              </a:rPr>
              <a:t>Important for learning together, for belonging, and for vocational discernment</a:t>
            </a:r>
            <a:endParaRPr sz="2100">
              <a:latin typeface="Calibri"/>
              <a:ea typeface="Calibri"/>
              <a:cs typeface="Calibri"/>
              <a:sym typeface="Calibri"/>
            </a:endParaRPr>
          </a:p>
          <a:p>
            <a:pPr indent="-209550" lvl="1" marL="685800" rtl="0" algn="l">
              <a:lnSpc>
                <a:spcPct val="90000"/>
              </a:lnSpc>
              <a:spcBef>
                <a:spcPts val="500"/>
              </a:spcBef>
              <a:spcAft>
                <a:spcPts val="0"/>
              </a:spcAft>
              <a:buSzPts val="2100"/>
              <a:buChar char="•"/>
            </a:pPr>
            <a:r>
              <a:rPr lang="en-US" sz="2100">
                <a:latin typeface="Calibri"/>
                <a:ea typeface="Calibri"/>
                <a:cs typeface="Calibri"/>
                <a:sym typeface="Calibri"/>
              </a:rPr>
              <a:t>Cast a vision together for class (informed by importance of collaboration)</a:t>
            </a:r>
            <a:endParaRPr sz="2100">
              <a:latin typeface="Calibri"/>
              <a:ea typeface="Calibri"/>
              <a:cs typeface="Calibri"/>
              <a:sym typeface="Calibri"/>
            </a:endParaRPr>
          </a:p>
          <a:p>
            <a:pPr indent="-209550" lvl="1" marL="685800" rtl="0" algn="l">
              <a:lnSpc>
                <a:spcPct val="90000"/>
              </a:lnSpc>
              <a:spcBef>
                <a:spcPts val="500"/>
              </a:spcBef>
              <a:spcAft>
                <a:spcPts val="0"/>
              </a:spcAft>
              <a:buSzPts val="2100"/>
              <a:buChar char="•"/>
            </a:pPr>
            <a:r>
              <a:rPr lang="en-US" sz="2100">
                <a:latin typeface="Calibri"/>
                <a:ea typeface="Calibri"/>
                <a:cs typeface="Calibri"/>
                <a:sym typeface="Calibri"/>
              </a:rPr>
              <a:t>Try practices that foster humility</a:t>
            </a:r>
            <a:endParaRPr sz="2100">
              <a:latin typeface="Calibri"/>
              <a:ea typeface="Calibri"/>
              <a:cs typeface="Calibri"/>
              <a:sym typeface="Calibri"/>
            </a:endParaRPr>
          </a:p>
          <a:p>
            <a:pPr indent="-209550" lvl="1" marL="685800" rtl="0" algn="l">
              <a:lnSpc>
                <a:spcPct val="90000"/>
              </a:lnSpc>
              <a:spcBef>
                <a:spcPts val="500"/>
              </a:spcBef>
              <a:spcAft>
                <a:spcPts val="0"/>
              </a:spcAft>
              <a:buSzPts val="2100"/>
              <a:buChar char="•"/>
            </a:pPr>
            <a:r>
              <a:rPr lang="en-US" sz="2100">
                <a:latin typeface="Calibri"/>
                <a:ea typeface="Calibri"/>
                <a:cs typeface="Calibri"/>
                <a:sym typeface="Calibri"/>
              </a:rPr>
              <a:t>Reflect on how they contributed to learning and might carry forward</a:t>
            </a:r>
            <a:endParaRPr sz="2100">
              <a:latin typeface="Calibri"/>
              <a:ea typeface="Calibri"/>
              <a:cs typeface="Calibri"/>
              <a:sym typeface="Calibri"/>
            </a:endParaRPr>
          </a:p>
          <a:p>
            <a:pPr indent="0" lvl="0" marL="1143000" rtl="0" algn="l">
              <a:lnSpc>
                <a:spcPct val="107000"/>
              </a:lnSpc>
              <a:spcBef>
                <a:spcPts val="0"/>
              </a:spcBef>
              <a:spcAft>
                <a:spcPts val="0"/>
              </a:spcAft>
              <a:buSzPts val="2800"/>
              <a:buNone/>
            </a:pPr>
            <a:r>
              <a:t/>
            </a:r>
            <a:endParaRPr sz="2400">
              <a:latin typeface="Calibri"/>
              <a:ea typeface="Calibri"/>
              <a:cs typeface="Calibri"/>
              <a:sym typeface="Calibri"/>
            </a:endParaRPr>
          </a:p>
          <a:p>
            <a:pPr indent="0" lvl="0" marL="457200" rtl="0" algn="l">
              <a:lnSpc>
                <a:spcPct val="70000"/>
              </a:lnSpc>
              <a:spcBef>
                <a:spcPts val="0"/>
              </a:spcBef>
              <a:spcAft>
                <a:spcPts val="0"/>
              </a:spcAft>
              <a:buSzPts val="1018"/>
              <a:buNone/>
            </a:pPr>
            <a:r>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2f9417ed885_0_301"/>
          <p:cNvSpPr/>
          <p:nvPr/>
        </p:nvSpPr>
        <p:spPr>
          <a:xfrm>
            <a:off x="87549" y="5814378"/>
            <a:ext cx="4338600" cy="1043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 name="Google Shape;66;g2f9417ed885_0_301"/>
          <p:cNvSpPr txBox="1"/>
          <p:nvPr>
            <p:ph type="title"/>
          </p:nvPr>
        </p:nvSpPr>
        <p:spPr>
          <a:xfrm>
            <a:off x="381000" y="365125"/>
            <a:ext cx="10515600" cy="104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Quattrocento Sans"/>
              <a:buNone/>
            </a:pPr>
            <a:r>
              <a:rPr lang="en-US" sz="3600">
                <a:solidFill>
                  <a:schemeClr val="dk1"/>
                </a:solidFill>
                <a:latin typeface="Quattrocento Sans"/>
                <a:ea typeface="Quattrocento Sans"/>
                <a:cs typeface="Quattrocento Sans"/>
                <a:sym typeface="Quattrocento Sans"/>
              </a:rPr>
              <a:t>Ideas for the Classroom</a:t>
            </a:r>
            <a:br>
              <a:rPr lang="en-US" sz="3600">
                <a:solidFill>
                  <a:schemeClr val="dk1"/>
                </a:solidFill>
                <a:latin typeface="Quattrocento Sans"/>
                <a:ea typeface="Quattrocento Sans"/>
                <a:cs typeface="Quattrocento Sans"/>
                <a:sym typeface="Quattrocento Sans"/>
              </a:rPr>
            </a:br>
            <a:r>
              <a:rPr b="1" lang="en-US" sz="3100">
                <a:solidFill>
                  <a:srgbClr val="014C37"/>
                </a:solidFill>
                <a:latin typeface="Calibri"/>
                <a:ea typeface="Calibri"/>
                <a:cs typeface="Calibri"/>
                <a:sym typeface="Calibri"/>
              </a:rPr>
              <a:t>Be Explicit About a Skill Students Should Develop</a:t>
            </a:r>
            <a:endParaRPr b="1"/>
          </a:p>
        </p:txBody>
      </p:sp>
      <p:sp>
        <p:nvSpPr>
          <p:cNvPr id="67" name="Google Shape;67;g2f9417ed885_0_301"/>
          <p:cNvSpPr txBox="1"/>
          <p:nvPr>
            <p:ph idx="1" type="body"/>
          </p:nvPr>
        </p:nvSpPr>
        <p:spPr>
          <a:xfrm>
            <a:off x="381000" y="1597025"/>
            <a:ext cx="8956500" cy="5073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14C37"/>
              </a:buClr>
              <a:buSzPts val="2800"/>
              <a:buFont typeface="Noto Sans Symbols"/>
              <a:buChar char="❖"/>
            </a:pPr>
            <a:r>
              <a:rPr lang="en-US">
                <a:latin typeface="Calibri"/>
                <a:ea typeface="Calibri"/>
                <a:cs typeface="Calibri"/>
                <a:sym typeface="Calibri"/>
              </a:rPr>
              <a:t> </a:t>
            </a:r>
            <a:r>
              <a:rPr lang="en-US" sz="2400">
                <a:latin typeface="Calibri"/>
                <a:ea typeface="Calibri"/>
                <a:cs typeface="Calibri"/>
                <a:sym typeface="Calibri"/>
              </a:rPr>
              <a:t>The skill should support disciplinary content and broader vocational development</a:t>
            </a:r>
            <a:endParaRPr>
              <a:latin typeface="Calibri"/>
              <a:ea typeface="Calibri"/>
              <a:cs typeface="Calibri"/>
              <a:sym typeface="Calibri"/>
            </a:endParaRPr>
          </a:p>
          <a:p>
            <a:pPr indent="-461962" lvl="0" marL="461962" rtl="0" algn="l">
              <a:lnSpc>
                <a:spcPct val="90000"/>
              </a:lnSpc>
              <a:spcBef>
                <a:spcPts val="1000"/>
              </a:spcBef>
              <a:spcAft>
                <a:spcPts val="0"/>
              </a:spcAft>
              <a:buClr>
                <a:srgbClr val="014C37"/>
              </a:buClr>
              <a:buSzPts val="2400"/>
              <a:buFont typeface="Noto Sans Symbols"/>
              <a:buChar char="❖"/>
            </a:pPr>
            <a:r>
              <a:rPr b="1" lang="en-US" sz="2400">
                <a:latin typeface="Calibri"/>
                <a:ea typeface="Calibri"/>
                <a:cs typeface="Calibri"/>
                <a:sym typeface="Calibri"/>
              </a:rPr>
              <a:t>Empathy in English</a:t>
            </a:r>
            <a:endParaRPr>
              <a:latin typeface="Calibri"/>
              <a:ea typeface="Calibri"/>
              <a:cs typeface="Calibri"/>
              <a:sym typeface="Calibri"/>
            </a:endParaRPr>
          </a:p>
          <a:p>
            <a:pPr indent="-233362" lvl="0" marL="690562" rtl="0" algn="l">
              <a:lnSpc>
                <a:spcPct val="100000"/>
              </a:lnSpc>
              <a:spcBef>
                <a:spcPts val="0"/>
              </a:spcBef>
              <a:spcAft>
                <a:spcPts val="0"/>
              </a:spcAft>
              <a:buClr>
                <a:schemeClr val="dk1"/>
              </a:buClr>
              <a:buSzPts val="1800"/>
              <a:buFont typeface="Arial"/>
              <a:buChar char="•"/>
            </a:pPr>
            <a:r>
              <a:rPr lang="en-US" sz="1800">
                <a:latin typeface="Calibri"/>
                <a:ea typeface="Calibri"/>
                <a:cs typeface="Calibri"/>
                <a:sym typeface="Calibri"/>
              </a:rPr>
              <a:t>A reading of a novel or story can become an opportunity to practice empathy through perspective-taking</a:t>
            </a:r>
            <a:endParaRPr>
              <a:latin typeface="Calibri"/>
              <a:ea typeface="Calibri"/>
              <a:cs typeface="Calibri"/>
              <a:sym typeface="Calibri"/>
            </a:endParaRPr>
          </a:p>
          <a:p>
            <a:pPr indent="-233362" lvl="0" marL="690562" rtl="0" algn="l">
              <a:lnSpc>
                <a:spcPct val="100000"/>
              </a:lnSpc>
              <a:spcBef>
                <a:spcPts val="0"/>
              </a:spcBef>
              <a:spcAft>
                <a:spcPts val="0"/>
              </a:spcAft>
              <a:buClr>
                <a:schemeClr val="dk1"/>
              </a:buClr>
              <a:buSzPts val="1800"/>
              <a:buFont typeface="Arial"/>
              <a:buChar char="•"/>
            </a:pPr>
            <a:r>
              <a:rPr lang="en-US" sz="1800">
                <a:latin typeface="Calibri"/>
                <a:ea typeface="Calibri"/>
                <a:cs typeface="Calibri"/>
                <a:sym typeface="Calibri"/>
              </a:rPr>
              <a:t>Discuss the role that empathy will play in navigating various work environments and communities in the future </a:t>
            </a:r>
            <a:endParaRPr>
              <a:latin typeface="Calibri"/>
              <a:ea typeface="Calibri"/>
              <a:cs typeface="Calibri"/>
              <a:sym typeface="Calibri"/>
            </a:endParaRPr>
          </a:p>
          <a:p>
            <a:pPr indent="0" lvl="0" marL="0" rtl="0" algn="l">
              <a:lnSpc>
                <a:spcPct val="100000"/>
              </a:lnSpc>
              <a:spcBef>
                <a:spcPts val="0"/>
              </a:spcBef>
              <a:spcAft>
                <a:spcPts val="0"/>
              </a:spcAft>
              <a:buSzPts val="2800"/>
              <a:buNone/>
            </a:pPr>
            <a:r>
              <a:t/>
            </a:r>
            <a:endParaRPr sz="1800">
              <a:latin typeface="Calibri"/>
              <a:ea typeface="Calibri"/>
              <a:cs typeface="Calibri"/>
              <a:sym typeface="Calibri"/>
            </a:endParaRPr>
          </a:p>
          <a:p>
            <a:pPr indent="-461962" lvl="0" marL="461962" rtl="0" algn="l">
              <a:lnSpc>
                <a:spcPct val="90000"/>
              </a:lnSpc>
              <a:spcBef>
                <a:spcPts val="1000"/>
              </a:spcBef>
              <a:spcAft>
                <a:spcPts val="0"/>
              </a:spcAft>
              <a:buClr>
                <a:srgbClr val="014C37"/>
              </a:buClr>
              <a:buSzPts val="2400"/>
              <a:buFont typeface="Noto Sans Symbols"/>
              <a:buChar char="❖"/>
            </a:pPr>
            <a:r>
              <a:rPr b="1" lang="en-US" sz="2400">
                <a:latin typeface="Calibri"/>
                <a:ea typeface="Calibri"/>
                <a:cs typeface="Calibri"/>
                <a:sym typeface="Calibri"/>
              </a:rPr>
              <a:t>Dissent in Political Science</a:t>
            </a:r>
            <a:endParaRPr>
              <a:latin typeface="Calibri"/>
              <a:ea typeface="Calibri"/>
              <a:cs typeface="Calibri"/>
              <a:sym typeface="Calibri"/>
            </a:endParaRPr>
          </a:p>
          <a:p>
            <a:pPr indent="-228600" lvl="1" marL="685800" rtl="0" algn="l">
              <a:lnSpc>
                <a:spcPct val="100000"/>
              </a:lnSpc>
              <a:spcBef>
                <a:spcPts val="0"/>
              </a:spcBef>
              <a:spcAft>
                <a:spcPts val="0"/>
              </a:spcAft>
              <a:buSzPts val="1800"/>
              <a:buChar char="•"/>
            </a:pPr>
            <a:r>
              <a:rPr lang="en-US" sz="1800">
                <a:latin typeface="Calibri"/>
                <a:ea typeface="Calibri"/>
                <a:cs typeface="Calibri"/>
                <a:sym typeface="Calibri"/>
              </a:rPr>
              <a:t>Dissent forces us to clarify the deeply held convictions at the heart of our oppositional response. </a:t>
            </a:r>
            <a:endParaRPr>
              <a:latin typeface="Calibri"/>
              <a:ea typeface="Calibri"/>
              <a:cs typeface="Calibri"/>
              <a:sym typeface="Calibri"/>
            </a:endParaRPr>
          </a:p>
          <a:p>
            <a:pPr indent="-228600" lvl="1" marL="685800" rtl="0" algn="l">
              <a:lnSpc>
                <a:spcPct val="100000"/>
              </a:lnSpc>
              <a:spcBef>
                <a:spcPts val="0"/>
              </a:spcBef>
              <a:spcAft>
                <a:spcPts val="0"/>
              </a:spcAft>
              <a:buSzPts val="1800"/>
              <a:buChar char="•"/>
            </a:pPr>
            <a:r>
              <a:rPr lang="en-US" sz="1800">
                <a:latin typeface="Calibri"/>
                <a:ea typeface="Calibri"/>
                <a:cs typeface="Calibri"/>
                <a:sym typeface="Calibri"/>
              </a:rPr>
              <a:t>By unpacking that dissent, students can be prompted to articulate beliefs, stances, and worldviews that apply well beyond the topic.</a:t>
            </a:r>
            <a:endParaRPr>
              <a:latin typeface="Calibri"/>
              <a:ea typeface="Calibri"/>
              <a:cs typeface="Calibri"/>
              <a:sym typeface="Calibri"/>
            </a:endParaRPr>
          </a:p>
          <a:p>
            <a:pPr indent="0" lvl="0" marL="1143000" rtl="0" algn="l">
              <a:lnSpc>
                <a:spcPct val="107000"/>
              </a:lnSpc>
              <a:spcBef>
                <a:spcPts val="0"/>
              </a:spcBef>
              <a:spcAft>
                <a:spcPts val="0"/>
              </a:spcAft>
              <a:buSzPts val="2800"/>
              <a:buNone/>
            </a:pPr>
            <a:r>
              <a:t/>
            </a:r>
            <a:endParaRPr sz="2400">
              <a:latin typeface="Calibri"/>
              <a:ea typeface="Calibri"/>
              <a:cs typeface="Calibri"/>
              <a:sym typeface="Calibri"/>
            </a:endParaRPr>
          </a:p>
          <a:p>
            <a:pPr indent="0" lvl="0" marL="457200" rtl="0" algn="l">
              <a:lnSpc>
                <a:spcPct val="70000"/>
              </a:lnSpc>
              <a:spcBef>
                <a:spcPts val="0"/>
              </a:spcBef>
              <a:spcAft>
                <a:spcPts val="0"/>
              </a:spcAft>
              <a:buSzPts val="1018"/>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2f9417ed885_0_307"/>
          <p:cNvSpPr/>
          <p:nvPr/>
        </p:nvSpPr>
        <p:spPr>
          <a:xfrm>
            <a:off x="87549" y="5814378"/>
            <a:ext cx="4338600" cy="1043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 name="Google Shape;73;g2f9417ed885_0_307"/>
          <p:cNvSpPr txBox="1"/>
          <p:nvPr>
            <p:ph type="title"/>
          </p:nvPr>
        </p:nvSpPr>
        <p:spPr>
          <a:xfrm>
            <a:off x="381000" y="365125"/>
            <a:ext cx="10515600" cy="1043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Quattrocento Sans"/>
              <a:buNone/>
            </a:pPr>
            <a:r>
              <a:rPr lang="en-US" sz="3600">
                <a:solidFill>
                  <a:schemeClr val="dk1"/>
                </a:solidFill>
                <a:latin typeface="Quattrocento Sans"/>
                <a:ea typeface="Quattrocento Sans"/>
                <a:cs typeface="Quattrocento Sans"/>
                <a:sym typeface="Quattrocento Sans"/>
              </a:rPr>
              <a:t>Ideas for the Classroom</a:t>
            </a:r>
            <a:br>
              <a:rPr lang="en-US" sz="3600">
                <a:solidFill>
                  <a:schemeClr val="dk1"/>
                </a:solidFill>
                <a:latin typeface="Quattrocento Sans"/>
                <a:ea typeface="Quattrocento Sans"/>
                <a:cs typeface="Quattrocento Sans"/>
                <a:sym typeface="Quattrocento Sans"/>
              </a:rPr>
            </a:br>
            <a:r>
              <a:rPr b="1" lang="en-US" sz="3100">
                <a:solidFill>
                  <a:srgbClr val="014C37"/>
                </a:solidFill>
                <a:latin typeface="Calibri"/>
                <a:ea typeface="Calibri"/>
                <a:cs typeface="Calibri"/>
                <a:sym typeface="Calibri"/>
              </a:rPr>
              <a:t>Be Explicit About a Skill Students Should Develop</a:t>
            </a:r>
            <a:endParaRPr b="1"/>
          </a:p>
        </p:txBody>
      </p:sp>
      <p:sp>
        <p:nvSpPr>
          <p:cNvPr id="74" name="Google Shape;74;g2f9417ed885_0_307"/>
          <p:cNvSpPr txBox="1"/>
          <p:nvPr>
            <p:ph idx="1" type="body"/>
          </p:nvPr>
        </p:nvSpPr>
        <p:spPr>
          <a:xfrm>
            <a:off x="381000" y="1597025"/>
            <a:ext cx="8956500" cy="5073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2400">
                <a:latin typeface="Calibri"/>
                <a:ea typeface="Calibri"/>
                <a:cs typeface="Calibri"/>
                <a:sym typeface="Calibri"/>
              </a:rPr>
              <a:t>The skill should support disciplinary content and broader vocational development</a:t>
            </a:r>
            <a:endParaRPr>
              <a:latin typeface="Calibri"/>
              <a:ea typeface="Calibri"/>
              <a:cs typeface="Calibri"/>
              <a:sym typeface="Calibri"/>
            </a:endParaRPr>
          </a:p>
          <a:p>
            <a:pPr indent="-461962" lvl="0" marL="461962" rtl="0" algn="l">
              <a:lnSpc>
                <a:spcPct val="90000"/>
              </a:lnSpc>
              <a:spcBef>
                <a:spcPts val="1000"/>
              </a:spcBef>
              <a:spcAft>
                <a:spcPts val="0"/>
              </a:spcAft>
              <a:buClr>
                <a:srgbClr val="014C37"/>
              </a:buClr>
              <a:buSzPts val="2400"/>
              <a:buFont typeface="Noto Sans Symbols"/>
              <a:buChar char="❖"/>
            </a:pPr>
            <a:r>
              <a:rPr b="1" lang="en-US" sz="2400">
                <a:latin typeface="Calibri"/>
                <a:ea typeface="Calibri"/>
                <a:cs typeface="Calibri"/>
                <a:sym typeface="Calibri"/>
              </a:rPr>
              <a:t>Reflection in World Languages</a:t>
            </a:r>
            <a:endParaRPr>
              <a:latin typeface="Calibri"/>
              <a:ea typeface="Calibri"/>
              <a:cs typeface="Calibri"/>
              <a:sym typeface="Calibri"/>
            </a:endParaRPr>
          </a:p>
          <a:p>
            <a:pPr indent="-428942" lvl="1" marL="919162" rtl="0" algn="l">
              <a:lnSpc>
                <a:spcPct val="100000"/>
              </a:lnSpc>
              <a:spcBef>
                <a:spcPts val="500"/>
              </a:spcBef>
              <a:spcAft>
                <a:spcPts val="0"/>
              </a:spcAft>
              <a:buSzPts val="1700"/>
              <a:buChar char="•"/>
            </a:pPr>
            <a:r>
              <a:rPr lang="en-US" sz="1700">
                <a:latin typeface="Calibri"/>
                <a:ea typeface="Calibri"/>
                <a:cs typeface="Calibri"/>
                <a:sym typeface="Calibri"/>
              </a:rPr>
              <a:t>Language acquisition is inextricable from learning about ourselves, crafting our stories, connecting with others, and discerning how to live an intentional life.</a:t>
            </a:r>
            <a:endParaRPr sz="1700">
              <a:latin typeface="Calibri"/>
              <a:ea typeface="Calibri"/>
              <a:cs typeface="Calibri"/>
              <a:sym typeface="Calibri"/>
            </a:endParaRPr>
          </a:p>
          <a:p>
            <a:pPr indent="0" lvl="0" marL="457200" rtl="0" algn="l">
              <a:lnSpc>
                <a:spcPct val="100000"/>
              </a:lnSpc>
              <a:spcBef>
                <a:spcPts val="500"/>
              </a:spcBef>
              <a:spcAft>
                <a:spcPts val="0"/>
              </a:spcAft>
              <a:buSzPts val="2800"/>
              <a:buNone/>
            </a:pPr>
            <a:r>
              <a:t/>
            </a:r>
            <a:endParaRPr sz="1700">
              <a:latin typeface="Calibri"/>
              <a:ea typeface="Calibri"/>
              <a:cs typeface="Calibri"/>
              <a:sym typeface="Calibri"/>
            </a:endParaRPr>
          </a:p>
          <a:p>
            <a:pPr indent="-428942" lvl="1" marL="919162" rtl="0" algn="l">
              <a:lnSpc>
                <a:spcPct val="100000"/>
              </a:lnSpc>
              <a:spcBef>
                <a:spcPts val="500"/>
              </a:spcBef>
              <a:spcAft>
                <a:spcPts val="0"/>
              </a:spcAft>
              <a:buSzPts val="1700"/>
              <a:buChar char="•"/>
            </a:pPr>
            <a:r>
              <a:rPr lang="en-US" sz="1700">
                <a:latin typeface="Calibri"/>
                <a:ea typeface="Calibri"/>
                <a:cs typeface="Calibri"/>
                <a:sym typeface="Calibri"/>
              </a:rPr>
              <a:t>Opens up space for students to consider multiple pulls on their time and attention as well as how various calls may or may not align with their goals and senses of purpose.</a:t>
            </a:r>
            <a:endParaRPr sz="1700">
              <a:latin typeface="Calibri"/>
              <a:ea typeface="Calibri"/>
              <a:cs typeface="Calibri"/>
              <a:sym typeface="Calibri"/>
            </a:endParaRPr>
          </a:p>
          <a:p>
            <a:pPr indent="0" lvl="0" marL="457200" rtl="0" algn="l">
              <a:lnSpc>
                <a:spcPct val="100000"/>
              </a:lnSpc>
              <a:spcBef>
                <a:spcPts val="500"/>
              </a:spcBef>
              <a:spcAft>
                <a:spcPts val="0"/>
              </a:spcAft>
              <a:buSzPts val="2800"/>
              <a:buNone/>
            </a:pPr>
            <a:r>
              <a:t/>
            </a:r>
            <a:endParaRPr sz="1700">
              <a:latin typeface="Calibri"/>
              <a:ea typeface="Calibri"/>
              <a:cs typeface="Calibri"/>
              <a:sym typeface="Calibri"/>
            </a:endParaRPr>
          </a:p>
          <a:p>
            <a:pPr indent="-428942" lvl="1" marL="919162" rtl="0" algn="l">
              <a:lnSpc>
                <a:spcPct val="100000"/>
              </a:lnSpc>
              <a:spcBef>
                <a:spcPts val="500"/>
              </a:spcBef>
              <a:spcAft>
                <a:spcPts val="0"/>
              </a:spcAft>
              <a:buSzPts val="1700"/>
              <a:buChar char="•"/>
            </a:pPr>
            <a:r>
              <a:rPr lang="en-US" sz="1700">
                <a:latin typeface="Calibri"/>
                <a:ea typeface="Calibri"/>
                <a:cs typeface="Calibri"/>
                <a:sym typeface="Calibri"/>
              </a:rPr>
              <a:t>Example: classic warm up for past tense – sharing what they did over the weekend - expand</a:t>
            </a:r>
            <a:endParaRPr b="1" sz="1300">
              <a:latin typeface="Calibri"/>
              <a:ea typeface="Calibri"/>
              <a:cs typeface="Calibri"/>
              <a:sym typeface="Calibri"/>
            </a:endParaRPr>
          </a:p>
          <a:p>
            <a:pPr indent="-193675" lvl="2" marL="1143000" rtl="0" algn="l">
              <a:lnSpc>
                <a:spcPct val="100000"/>
              </a:lnSpc>
              <a:spcBef>
                <a:spcPts val="500"/>
              </a:spcBef>
              <a:spcAft>
                <a:spcPts val="0"/>
              </a:spcAft>
              <a:buSzPts val="1300"/>
              <a:buChar char="•"/>
            </a:pPr>
            <a:r>
              <a:rPr lang="en-US" sz="1300">
                <a:latin typeface="Calibri"/>
                <a:ea typeface="Calibri"/>
                <a:cs typeface="Calibri"/>
                <a:sym typeface="Calibri"/>
              </a:rPr>
              <a:t>something you did, and why;</a:t>
            </a:r>
            <a:endParaRPr sz="1300">
              <a:latin typeface="Calibri"/>
              <a:ea typeface="Calibri"/>
              <a:cs typeface="Calibri"/>
              <a:sym typeface="Calibri"/>
            </a:endParaRPr>
          </a:p>
          <a:p>
            <a:pPr indent="-193675" lvl="2" marL="1143000" rtl="0" algn="l">
              <a:lnSpc>
                <a:spcPct val="100000"/>
              </a:lnSpc>
              <a:spcBef>
                <a:spcPts val="500"/>
              </a:spcBef>
              <a:spcAft>
                <a:spcPts val="0"/>
              </a:spcAft>
              <a:buSzPts val="1300"/>
              <a:buChar char="•"/>
            </a:pPr>
            <a:r>
              <a:rPr lang="en-US" sz="1300">
                <a:latin typeface="Calibri"/>
                <a:ea typeface="Calibri"/>
                <a:cs typeface="Calibri"/>
                <a:sym typeface="Calibri"/>
              </a:rPr>
              <a:t>something you wanted to do but did not, and why not;</a:t>
            </a:r>
            <a:endParaRPr sz="1300">
              <a:latin typeface="Calibri"/>
              <a:ea typeface="Calibri"/>
              <a:cs typeface="Calibri"/>
              <a:sym typeface="Calibri"/>
            </a:endParaRPr>
          </a:p>
          <a:p>
            <a:pPr indent="-193675" lvl="2" marL="1143000" rtl="0" algn="l">
              <a:lnSpc>
                <a:spcPct val="100000"/>
              </a:lnSpc>
              <a:spcBef>
                <a:spcPts val="500"/>
              </a:spcBef>
              <a:spcAft>
                <a:spcPts val="0"/>
              </a:spcAft>
              <a:buSzPts val="1300"/>
              <a:buChar char="•"/>
            </a:pPr>
            <a:r>
              <a:rPr lang="en-US" sz="1300">
                <a:latin typeface="Calibri"/>
                <a:ea typeface="Calibri"/>
                <a:cs typeface="Calibri"/>
                <a:sym typeface="Calibri"/>
              </a:rPr>
              <a:t>something you did even though you didn’t really want to, and how you came to this decision; and</a:t>
            </a:r>
            <a:endParaRPr sz="1300">
              <a:latin typeface="Calibri"/>
              <a:ea typeface="Calibri"/>
              <a:cs typeface="Calibri"/>
              <a:sym typeface="Calibri"/>
            </a:endParaRPr>
          </a:p>
          <a:p>
            <a:pPr indent="-193675" lvl="2" marL="1143000" rtl="0" algn="l">
              <a:lnSpc>
                <a:spcPct val="100000"/>
              </a:lnSpc>
              <a:spcBef>
                <a:spcPts val="500"/>
              </a:spcBef>
              <a:spcAft>
                <a:spcPts val="0"/>
              </a:spcAft>
              <a:buSzPts val="1300"/>
              <a:buChar char="•"/>
            </a:pPr>
            <a:r>
              <a:rPr lang="en-US" sz="1300">
                <a:latin typeface="Calibri"/>
                <a:ea typeface="Calibri"/>
                <a:cs typeface="Calibri"/>
                <a:sym typeface="Calibri"/>
              </a:rPr>
              <a:t>how you feel about it all.</a:t>
            </a:r>
            <a:endParaRPr sz="1300">
              <a:latin typeface="Calibri"/>
              <a:ea typeface="Calibri"/>
              <a:cs typeface="Calibri"/>
              <a:sym typeface="Calibri"/>
            </a:endParaRPr>
          </a:p>
          <a:p>
            <a:pPr indent="0" lvl="0" marL="1143000" rtl="0" algn="l">
              <a:lnSpc>
                <a:spcPct val="107000"/>
              </a:lnSpc>
              <a:spcBef>
                <a:spcPts val="0"/>
              </a:spcBef>
              <a:spcAft>
                <a:spcPts val="0"/>
              </a:spcAft>
              <a:buSzPts val="2800"/>
              <a:buNone/>
            </a:pPr>
            <a:r>
              <a:t/>
            </a:r>
            <a:endParaRPr sz="2400">
              <a:latin typeface="Calibri"/>
              <a:ea typeface="Calibri"/>
              <a:cs typeface="Calibri"/>
              <a:sym typeface="Calibri"/>
            </a:endParaRPr>
          </a:p>
          <a:p>
            <a:pPr indent="0" lvl="0" marL="457200" rtl="0" algn="l">
              <a:lnSpc>
                <a:spcPct val="70000"/>
              </a:lnSpc>
              <a:spcBef>
                <a:spcPts val="0"/>
              </a:spcBef>
              <a:spcAft>
                <a:spcPts val="0"/>
              </a:spcAft>
              <a:buSzPts val="1018"/>
              <a:buNone/>
            </a:pPr>
            <a:r>
              <a:t/>
            </a:r>
            <a:endParaRPr sz="2400"/>
          </a:p>
        </p:txBody>
      </p:sp>
      <p:sp>
        <p:nvSpPr>
          <p:cNvPr id="75" name="Google Shape;75;g2f9417ed885_0_307"/>
          <p:cNvSpPr txBox="1"/>
          <p:nvPr/>
        </p:nvSpPr>
        <p:spPr>
          <a:xfrm>
            <a:off x="-12" y="6550193"/>
            <a:ext cx="834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https://vocationmatters.org/2024/03/14/vocation-in-the-world-language-classroom/</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f9417ed885_0_314"/>
          <p:cNvSpPr/>
          <p:nvPr/>
        </p:nvSpPr>
        <p:spPr>
          <a:xfrm>
            <a:off x="87549" y="5814378"/>
            <a:ext cx="4338600" cy="1043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1" name="Google Shape;81;g2f9417ed885_0_314"/>
          <p:cNvSpPr txBox="1"/>
          <p:nvPr>
            <p:ph type="title"/>
          </p:nvPr>
        </p:nvSpPr>
        <p:spPr>
          <a:xfrm>
            <a:off x="381000" y="365125"/>
            <a:ext cx="10515600" cy="1043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Quattrocento Sans"/>
              <a:buNone/>
            </a:pPr>
            <a:r>
              <a:rPr lang="en-US" sz="3600">
                <a:solidFill>
                  <a:schemeClr val="dk1"/>
                </a:solidFill>
                <a:latin typeface="Quattrocento Sans"/>
                <a:ea typeface="Quattrocento Sans"/>
                <a:cs typeface="Quattrocento Sans"/>
                <a:sym typeface="Quattrocento Sans"/>
              </a:rPr>
              <a:t>Ideas for the Classroom</a:t>
            </a:r>
            <a:br>
              <a:rPr lang="en-US" sz="3600">
                <a:solidFill>
                  <a:schemeClr val="dk1"/>
                </a:solidFill>
                <a:latin typeface="Quattrocento Sans"/>
                <a:ea typeface="Quattrocento Sans"/>
                <a:cs typeface="Quattrocento Sans"/>
                <a:sym typeface="Quattrocento Sans"/>
              </a:rPr>
            </a:br>
            <a:r>
              <a:rPr b="1" lang="en-US" sz="3100">
                <a:solidFill>
                  <a:srgbClr val="014C37"/>
                </a:solidFill>
                <a:latin typeface="Calibri"/>
                <a:ea typeface="Calibri"/>
                <a:cs typeface="Calibri"/>
                <a:sym typeface="Calibri"/>
              </a:rPr>
              <a:t>Consider the topic as you build foundational skills</a:t>
            </a:r>
            <a:endParaRPr b="1"/>
          </a:p>
        </p:txBody>
      </p:sp>
      <p:sp>
        <p:nvSpPr>
          <p:cNvPr id="82" name="Google Shape;82;g2f9417ed885_0_314"/>
          <p:cNvSpPr txBox="1"/>
          <p:nvPr>
            <p:ph idx="1" type="body"/>
          </p:nvPr>
        </p:nvSpPr>
        <p:spPr>
          <a:xfrm>
            <a:off x="381000" y="1597025"/>
            <a:ext cx="8956500" cy="5073300"/>
          </a:xfrm>
          <a:prstGeom prst="rect">
            <a:avLst/>
          </a:prstGeom>
          <a:noFill/>
          <a:ln>
            <a:noFill/>
          </a:ln>
        </p:spPr>
        <p:txBody>
          <a:bodyPr anchorCtr="0" anchor="t" bIns="45700" lIns="91425" spcFirstLastPara="1" rIns="91425" wrap="square" tIns="45700">
            <a:noAutofit/>
          </a:bodyPr>
          <a:lstStyle/>
          <a:p>
            <a:pPr indent="-228600" lvl="2" marL="228600" rtl="0" algn="l">
              <a:lnSpc>
                <a:spcPct val="90000"/>
              </a:lnSpc>
              <a:spcBef>
                <a:spcPts val="0"/>
              </a:spcBef>
              <a:spcAft>
                <a:spcPts val="0"/>
              </a:spcAft>
              <a:buClr>
                <a:srgbClr val="014C37"/>
              </a:buClr>
              <a:buSzPts val="2400"/>
              <a:buFont typeface="Noto Sans Symbols"/>
              <a:buChar char="•"/>
            </a:pPr>
            <a:r>
              <a:rPr b="1" lang="en-US" sz="2400">
                <a:latin typeface="Calibri"/>
                <a:ea typeface="Calibri"/>
                <a:cs typeface="Calibri"/>
                <a:sym typeface="Calibri"/>
              </a:rPr>
              <a:t>Writing</a:t>
            </a:r>
            <a:endParaRPr sz="2800">
              <a:latin typeface="Calibri"/>
              <a:ea typeface="Calibri"/>
              <a:cs typeface="Calibri"/>
              <a:sym typeface="Calibri"/>
            </a:endParaRPr>
          </a:p>
          <a:p>
            <a:pPr indent="-241300" lvl="3" marL="685800" rtl="0" algn="l">
              <a:lnSpc>
                <a:spcPct val="90000"/>
              </a:lnSpc>
              <a:spcBef>
                <a:spcPts val="500"/>
              </a:spcBef>
              <a:spcAft>
                <a:spcPts val="0"/>
              </a:spcAft>
              <a:buSzPts val="2000"/>
              <a:buChar char="•"/>
            </a:pPr>
            <a:r>
              <a:rPr lang="en-US" sz="2000">
                <a:latin typeface="Calibri"/>
                <a:ea typeface="Calibri"/>
                <a:cs typeface="Calibri"/>
                <a:sym typeface="Calibri"/>
              </a:rPr>
              <a:t>Choose readings and writing assignments that foster attentiveness or engage with vocation</a:t>
            </a:r>
            <a:br>
              <a:rPr lang="en-US" sz="2000">
                <a:latin typeface="Calibri"/>
                <a:ea typeface="Calibri"/>
                <a:cs typeface="Calibri"/>
                <a:sym typeface="Calibri"/>
              </a:rPr>
            </a:br>
            <a:br>
              <a:rPr lang="en-US" sz="2000">
                <a:latin typeface="Calibri"/>
                <a:ea typeface="Calibri"/>
                <a:cs typeface="Calibri"/>
                <a:sym typeface="Calibri"/>
              </a:rPr>
            </a:br>
            <a:r>
              <a:rPr lang="en-US" u="sng">
                <a:solidFill>
                  <a:srgbClr val="1A1A1A"/>
                </a:solidFill>
                <a:highlight>
                  <a:schemeClr val="lt1"/>
                </a:highlight>
                <a:hlinkClick r:id="rId3">
                  <a:extLst>
                    <a:ext uri="{A12FA001-AC4F-418D-AE19-62706E023703}">
                      <ahyp:hlinkClr val="tx"/>
                    </a:ext>
                  </a:extLst>
                </a:hlinkClick>
              </a:rPr>
              <a:t>https://vocationmatters.org/2021/06/24/attentiveness-technology-and-first-year-writing/</a:t>
            </a:r>
            <a:endParaRPr/>
          </a:p>
          <a:p>
            <a:pPr indent="0" lvl="0" marL="0" rtl="0" algn="l">
              <a:lnSpc>
                <a:spcPct val="90000"/>
              </a:lnSpc>
              <a:spcBef>
                <a:spcPts val="500"/>
              </a:spcBef>
              <a:spcAft>
                <a:spcPts val="0"/>
              </a:spcAft>
              <a:buSzPts val="2800"/>
              <a:buNone/>
            </a:pPr>
            <a:r>
              <a:t/>
            </a:r>
            <a:endParaRPr sz="2000">
              <a:latin typeface="Calibri"/>
              <a:ea typeface="Calibri"/>
              <a:cs typeface="Calibri"/>
              <a:sym typeface="Calibri"/>
            </a:endParaRPr>
          </a:p>
          <a:p>
            <a:pPr indent="-203200" lvl="0" marL="228600" rtl="0" algn="l">
              <a:lnSpc>
                <a:spcPct val="90000"/>
              </a:lnSpc>
              <a:spcBef>
                <a:spcPts val="1000"/>
              </a:spcBef>
              <a:spcAft>
                <a:spcPts val="0"/>
              </a:spcAft>
              <a:buClr>
                <a:srgbClr val="014C37"/>
              </a:buClr>
              <a:buSzPts val="2400"/>
              <a:buFont typeface="Noto Sans Symbols"/>
              <a:buChar char="❖"/>
            </a:pPr>
            <a:r>
              <a:rPr b="1" lang="en-US" sz="2400">
                <a:latin typeface="Calibri"/>
                <a:ea typeface="Calibri"/>
                <a:cs typeface="Calibri"/>
                <a:sym typeface="Calibri"/>
              </a:rPr>
              <a:t>Communication</a:t>
            </a:r>
            <a:endParaRPr sz="2800">
              <a:latin typeface="Calibri"/>
              <a:ea typeface="Calibri"/>
              <a:cs typeface="Calibri"/>
              <a:sym typeface="Calibri"/>
            </a:endParaRPr>
          </a:p>
          <a:p>
            <a:pPr indent="-241300" lvl="3" marL="1143000" rtl="0" algn="l">
              <a:lnSpc>
                <a:spcPct val="90000"/>
              </a:lnSpc>
              <a:spcBef>
                <a:spcPts val="500"/>
              </a:spcBef>
              <a:spcAft>
                <a:spcPts val="0"/>
              </a:spcAft>
              <a:buSzPts val="2000"/>
              <a:buChar char="•"/>
            </a:pPr>
            <a:r>
              <a:rPr lang="en-US" sz="2000">
                <a:latin typeface="Calibri"/>
                <a:ea typeface="Calibri"/>
                <a:cs typeface="Calibri"/>
                <a:sym typeface="Calibri"/>
              </a:rPr>
              <a:t>Have students practice communication while storytelling – why are you here now? </a:t>
            </a:r>
            <a:endParaRPr sz="2400">
              <a:latin typeface="Calibri"/>
              <a:ea typeface="Calibri"/>
              <a:cs typeface="Calibri"/>
              <a:sym typeface="Calibri"/>
            </a:endParaRPr>
          </a:p>
          <a:p>
            <a:pPr indent="0" lvl="0" marL="0" rtl="0" algn="l">
              <a:lnSpc>
                <a:spcPct val="90000"/>
              </a:lnSpc>
              <a:spcBef>
                <a:spcPts val="500"/>
              </a:spcBef>
              <a:spcAft>
                <a:spcPts val="0"/>
              </a:spcAft>
              <a:buSzPts val="2800"/>
              <a:buNone/>
            </a:pPr>
            <a:r>
              <a:t/>
            </a:r>
            <a:endParaRPr sz="2000">
              <a:latin typeface="Calibri"/>
              <a:ea typeface="Calibri"/>
              <a:cs typeface="Calibri"/>
              <a:sym typeface="Calibri"/>
            </a:endParaRPr>
          </a:p>
          <a:p>
            <a:pPr indent="-241300" lvl="3" marL="1143000" rtl="0" algn="l">
              <a:lnSpc>
                <a:spcPct val="90000"/>
              </a:lnSpc>
              <a:spcBef>
                <a:spcPts val="500"/>
              </a:spcBef>
              <a:spcAft>
                <a:spcPts val="0"/>
              </a:spcAft>
              <a:buSzPts val="2000"/>
              <a:buChar char="•"/>
            </a:pPr>
            <a:r>
              <a:rPr lang="en-US" sz="2000">
                <a:latin typeface="Calibri"/>
                <a:ea typeface="Calibri"/>
                <a:cs typeface="Calibri"/>
                <a:sym typeface="Calibri"/>
              </a:rPr>
              <a:t>Have students listen to or tell the stories of others (someone in their field, alumni, etc.)</a:t>
            </a:r>
            <a:br>
              <a:rPr lang="en-US" sz="2000">
                <a:latin typeface="Calibri"/>
                <a:ea typeface="Calibri"/>
                <a:cs typeface="Calibri"/>
                <a:sym typeface="Calibri"/>
              </a:rPr>
            </a:br>
            <a:r>
              <a:rPr lang="en-US" sz="2000" u="sng">
                <a:solidFill>
                  <a:schemeClr val="hlink"/>
                </a:solidFill>
                <a:latin typeface="Calibri"/>
                <a:ea typeface="Calibri"/>
                <a:cs typeface="Calibri"/>
                <a:sym typeface="Calibri"/>
                <a:hlinkClick r:id="rId4"/>
              </a:rPr>
              <a:t>https://www.npr.org/podcasts/510200/storycorps</a:t>
            </a:r>
            <a:endParaRPr sz="2400">
              <a:latin typeface="Calibri"/>
              <a:ea typeface="Calibri"/>
              <a:cs typeface="Calibri"/>
              <a:sym typeface="Calibri"/>
            </a:endParaRPr>
          </a:p>
          <a:p>
            <a:pPr indent="0" lvl="0" marL="1143000" rtl="0" algn="l">
              <a:lnSpc>
                <a:spcPct val="107000"/>
              </a:lnSpc>
              <a:spcBef>
                <a:spcPts val="0"/>
              </a:spcBef>
              <a:spcAft>
                <a:spcPts val="0"/>
              </a:spcAft>
              <a:buSzPts val="2800"/>
              <a:buNone/>
            </a:pPr>
            <a:r>
              <a:t/>
            </a:r>
            <a:endParaRPr sz="2400">
              <a:latin typeface="Calibri"/>
              <a:ea typeface="Calibri"/>
              <a:cs typeface="Calibri"/>
              <a:sym typeface="Calibri"/>
            </a:endParaRPr>
          </a:p>
          <a:p>
            <a:pPr indent="0" lvl="0" marL="457200" rtl="0" algn="l">
              <a:lnSpc>
                <a:spcPct val="70000"/>
              </a:lnSpc>
              <a:spcBef>
                <a:spcPts val="0"/>
              </a:spcBef>
              <a:spcAft>
                <a:spcPts val="0"/>
              </a:spcAft>
              <a:buSzPts val="1018"/>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f9417ed885_0_289"/>
          <p:cNvSpPr/>
          <p:nvPr/>
        </p:nvSpPr>
        <p:spPr>
          <a:xfrm>
            <a:off x="87549" y="5814378"/>
            <a:ext cx="4338600" cy="1043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8" name="Google Shape;88;g2f9417ed885_0_289"/>
          <p:cNvSpPr txBox="1"/>
          <p:nvPr>
            <p:ph type="title"/>
          </p:nvPr>
        </p:nvSpPr>
        <p:spPr>
          <a:xfrm>
            <a:off x="381000" y="365125"/>
            <a:ext cx="10515600" cy="104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Quattrocento Sans"/>
              <a:buNone/>
            </a:pPr>
            <a:r>
              <a:rPr lang="en-US" sz="3600">
                <a:solidFill>
                  <a:schemeClr val="dk1"/>
                </a:solidFill>
                <a:latin typeface="Quattrocento Sans"/>
                <a:ea typeface="Quattrocento Sans"/>
                <a:cs typeface="Quattrocento Sans"/>
                <a:sym typeface="Quattrocento Sans"/>
              </a:rPr>
              <a:t>Ideas for a Major/Program</a:t>
            </a:r>
            <a:br>
              <a:rPr lang="en-US" sz="3600">
                <a:solidFill>
                  <a:schemeClr val="dk1"/>
                </a:solidFill>
                <a:latin typeface="Quattrocento Sans"/>
                <a:ea typeface="Quattrocento Sans"/>
                <a:cs typeface="Quattrocento Sans"/>
                <a:sym typeface="Quattrocento Sans"/>
              </a:rPr>
            </a:br>
            <a:r>
              <a:rPr b="1" lang="en-US" sz="3600">
                <a:solidFill>
                  <a:srgbClr val="014C37"/>
                </a:solidFill>
                <a:latin typeface="Calibri"/>
                <a:ea typeface="Calibri"/>
                <a:cs typeface="Calibri"/>
                <a:sym typeface="Calibri"/>
              </a:rPr>
              <a:t>Example: Gender and Sexuality Studies Program</a:t>
            </a:r>
            <a:endParaRPr b="1"/>
          </a:p>
        </p:txBody>
      </p:sp>
      <p:sp>
        <p:nvSpPr>
          <p:cNvPr id="89" name="Google Shape;89;g2f9417ed885_0_289"/>
          <p:cNvSpPr txBox="1"/>
          <p:nvPr>
            <p:ph idx="1" type="body"/>
          </p:nvPr>
        </p:nvSpPr>
        <p:spPr>
          <a:xfrm>
            <a:off x="381000" y="1597025"/>
            <a:ext cx="8956500" cy="5073300"/>
          </a:xfrm>
          <a:prstGeom prst="rect">
            <a:avLst/>
          </a:prstGeom>
          <a:noFill/>
          <a:ln>
            <a:noFill/>
          </a:ln>
        </p:spPr>
        <p:txBody>
          <a:bodyPr anchorCtr="0" anchor="t" bIns="45700" lIns="91425" spcFirstLastPara="1" rIns="91425" wrap="square" tIns="45700">
            <a:noAutofit/>
          </a:bodyPr>
          <a:lstStyle/>
          <a:p>
            <a:pPr indent="-165100" lvl="0" marL="228600" rtl="0" algn="l">
              <a:lnSpc>
                <a:spcPct val="107000"/>
              </a:lnSpc>
              <a:spcBef>
                <a:spcPts val="0"/>
              </a:spcBef>
              <a:spcAft>
                <a:spcPts val="0"/>
              </a:spcAft>
              <a:buClr>
                <a:srgbClr val="014C37"/>
              </a:buClr>
              <a:buSzPts val="1800"/>
              <a:buFont typeface="Noto Sans Symbols"/>
              <a:buChar char="❖"/>
            </a:pPr>
            <a:r>
              <a:rPr lang="en-US" sz="1800">
                <a:solidFill>
                  <a:srgbClr val="1A1A1A"/>
                </a:solidFill>
                <a:highlight>
                  <a:schemeClr val="lt1"/>
                </a:highlight>
              </a:rPr>
              <a:t>In first-year </a:t>
            </a:r>
            <a:r>
              <a:rPr b="1" lang="en-US" sz="1800">
                <a:solidFill>
                  <a:srgbClr val="1A1A1A"/>
                </a:solidFill>
                <a:highlight>
                  <a:schemeClr val="lt1"/>
                </a:highlight>
              </a:rPr>
              <a:t>advisement</a:t>
            </a:r>
            <a:r>
              <a:rPr lang="en-US" sz="1800">
                <a:solidFill>
                  <a:srgbClr val="1A1A1A"/>
                </a:solidFill>
                <a:highlight>
                  <a:schemeClr val="lt1"/>
                </a:highlight>
              </a:rPr>
              <a:t>, students actively explore their values and choices to construct meaningful paths and plans.</a:t>
            </a:r>
            <a:endParaRPr>
              <a:latin typeface="Calibri"/>
              <a:ea typeface="Calibri"/>
              <a:cs typeface="Calibri"/>
              <a:sym typeface="Calibri"/>
            </a:endParaRPr>
          </a:p>
          <a:p>
            <a:pPr indent="-76200" lvl="0" marL="228600" rtl="0" algn="l">
              <a:lnSpc>
                <a:spcPct val="107000"/>
              </a:lnSpc>
              <a:spcBef>
                <a:spcPts val="0"/>
              </a:spcBef>
              <a:spcAft>
                <a:spcPts val="0"/>
              </a:spcAft>
              <a:buSzPts val="2800"/>
              <a:buNone/>
            </a:pPr>
            <a:r>
              <a:t/>
            </a:r>
            <a:endParaRPr sz="2400">
              <a:solidFill>
                <a:srgbClr val="1A1A1A"/>
              </a:solidFill>
              <a:highlight>
                <a:schemeClr val="lt1"/>
              </a:highlight>
            </a:endParaRPr>
          </a:p>
          <a:p>
            <a:pPr indent="-165100" lvl="0" marL="228600" rtl="0" algn="l">
              <a:lnSpc>
                <a:spcPct val="107000"/>
              </a:lnSpc>
              <a:spcBef>
                <a:spcPts val="0"/>
              </a:spcBef>
              <a:spcAft>
                <a:spcPts val="0"/>
              </a:spcAft>
              <a:buClr>
                <a:srgbClr val="014C37"/>
              </a:buClr>
              <a:buSzPts val="1800"/>
              <a:buFont typeface="Noto Sans Symbols"/>
              <a:buChar char="❖"/>
            </a:pPr>
            <a:r>
              <a:rPr lang="en-US" sz="1800">
                <a:solidFill>
                  <a:srgbClr val="1A1A1A"/>
                </a:solidFill>
                <a:highlight>
                  <a:schemeClr val="lt1"/>
                </a:highlight>
              </a:rPr>
              <a:t>In second- and third-year </a:t>
            </a:r>
            <a:r>
              <a:rPr b="1" lang="en-US" sz="1800">
                <a:solidFill>
                  <a:srgbClr val="1A1A1A"/>
                </a:solidFill>
                <a:highlight>
                  <a:schemeClr val="lt1"/>
                </a:highlight>
              </a:rPr>
              <a:t>course assignments</a:t>
            </a:r>
            <a:r>
              <a:rPr lang="en-US" sz="1800">
                <a:solidFill>
                  <a:srgbClr val="1A1A1A"/>
                </a:solidFill>
                <a:highlight>
                  <a:schemeClr val="lt1"/>
                </a:highlight>
              </a:rPr>
              <a:t>, students reflect on vocational exploration and discovery that values personal resiliency, empathy, and awareness of community.</a:t>
            </a:r>
            <a:endParaRPr>
              <a:latin typeface="Calibri"/>
              <a:ea typeface="Calibri"/>
              <a:cs typeface="Calibri"/>
              <a:sym typeface="Calibri"/>
            </a:endParaRPr>
          </a:p>
          <a:p>
            <a:pPr indent="-76200" lvl="0" marL="228600" rtl="0" algn="l">
              <a:lnSpc>
                <a:spcPct val="107000"/>
              </a:lnSpc>
              <a:spcBef>
                <a:spcPts val="0"/>
              </a:spcBef>
              <a:spcAft>
                <a:spcPts val="0"/>
              </a:spcAft>
              <a:buSzPts val="2800"/>
              <a:buNone/>
            </a:pPr>
            <a:r>
              <a:t/>
            </a:r>
            <a:endParaRPr sz="2400">
              <a:solidFill>
                <a:srgbClr val="1A1A1A"/>
              </a:solidFill>
              <a:highlight>
                <a:schemeClr val="lt1"/>
              </a:highlight>
            </a:endParaRPr>
          </a:p>
          <a:p>
            <a:pPr indent="-165100" lvl="0" marL="228600" rtl="0" algn="l">
              <a:lnSpc>
                <a:spcPct val="107000"/>
              </a:lnSpc>
              <a:spcBef>
                <a:spcPts val="0"/>
              </a:spcBef>
              <a:spcAft>
                <a:spcPts val="0"/>
              </a:spcAft>
              <a:buClr>
                <a:srgbClr val="014C37"/>
              </a:buClr>
              <a:buSzPts val="1800"/>
              <a:buFont typeface="Noto Sans Symbols"/>
              <a:buChar char="❖"/>
            </a:pPr>
            <a:r>
              <a:rPr lang="en-US" sz="1800">
                <a:solidFill>
                  <a:srgbClr val="1A1A1A"/>
                </a:solidFill>
                <a:highlight>
                  <a:schemeClr val="lt1"/>
                </a:highlight>
              </a:rPr>
              <a:t>In third-year </a:t>
            </a:r>
            <a:r>
              <a:rPr b="1" lang="en-US" sz="1800">
                <a:solidFill>
                  <a:srgbClr val="1A1A1A"/>
                </a:solidFill>
                <a:highlight>
                  <a:schemeClr val="lt1"/>
                </a:highlight>
              </a:rPr>
              <a:t>internship reflections</a:t>
            </a:r>
            <a:r>
              <a:rPr lang="en-US" sz="1800">
                <a:solidFill>
                  <a:srgbClr val="1A1A1A"/>
                </a:solidFill>
                <a:highlight>
                  <a:schemeClr val="lt1"/>
                </a:highlight>
              </a:rPr>
              <a:t>, students consider how the meaning and purposes of the professional setting of their internship helps them to know who and how they want to be in the world.</a:t>
            </a:r>
            <a:endParaRPr>
              <a:latin typeface="Calibri"/>
              <a:ea typeface="Calibri"/>
              <a:cs typeface="Calibri"/>
              <a:sym typeface="Calibri"/>
            </a:endParaRPr>
          </a:p>
          <a:p>
            <a:pPr indent="-76200" lvl="0" marL="228600" rtl="0" algn="l">
              <a:lnSpc>
                <a:spcPct val="107000"/>
              </a:lnSpc>
              <a:spcBef>
                <a:spcPts val="0"/>
              </a:spcBef>
              <a:spcAft>
                <a:spcPts val="0"/>
              </a:spcAft>
              <a:buSzPts val="2800"/>
              <a:buNone/>
            </a:pPr>
            <a:r>
              <a:t/>
            </a:r>
            <a:endParaRPr sz="2400">
              <a:solidFill>
                <a:srgbClr val="1A1A1A"/>
              </a:solidFill>
              <a:highlight>
                <a:schemeClr val="lt1"/>
              </a:highlight>
            </a:endParaRPr>
          </a:p>
          <a:p>
            <a:pPr indent="-165100" lvl="0" marL="228600" rtl="0" algn="l">
              <a:lnSpc>
                <a:spcPct val="107000"/>
              </a:lnSpc>
              <a:spcBef>
                <a:spcPts val="0"/>
              </a:spcBef>
              <a:spcAft>
                <a:spcPts val="0"/>
              </a:spcAft>
              <a:buClr>
                <a:srgbClr val="014C37"/>
              </a:buClr>
              <a:buSzPts val="1800"/>
              <a:buFont typeface="Noto Sans Symbols"/>
              <a:buChar char="❖"/>
            </a:pPr>
            <a:r>
              <a:rPr lang="en-US" sz="1800">
                <a:solidFill>
                  <a:srgbClr val="1A1A1A"/>
                </a:solidFill>
                <a:highlight>
                  <a:schemeClr val="lt1"/>
                </a:highlight>
              </a:rPr>
              <a:t>In senior </a:t>
            </a:r>
            <a:r>
              <a:rPr b="1" lang="en-US" sz="1800">
                <a:solidFill>
                  <a:srgbClr val="1A1A1A"/>
                </a:solidFill>
                <a:highlight>
                  <a:schemeClr val="lt1"/>
                </a:highlight>
              </a:rPr>
              <a:t>capstone projects</a:t>
            </a:r>
            <a:r>
              <a:rPr lang="en-US" sz="1800">
                <a:solidFill>
                  <a:srgbClr val="1A1A1A"/>
                </a:solidFill>
                <a:highlight>
                  <a:schemeClr val="lt1"/>
                </a:highlight>
              </a:rPr>
              <a:t>, students practice responsible use of power in public letters and podcasts to communicate effectively the development of their sense of purpose in work and life that is not only informed by their disciplinary coursework, professional contexts, and internships but also accessible to non-college communities.</a:t>
            </a:r>
            <a:endParaRPr>
              <a:latin typeface="Calibri"/>
              <a:ea typeface="Calibri"/>
              <a:cs typeface="Calibri"/>
              <a:sym typeface="Calibri"/>
            </a:endParaRPr>
          </a:p>
          <a:p>
            <a:pPr indent="0" lvl="0" marL="1143000" rtl="0" algn="l">
              <a:lnSpc>
                <a:spcPct val="107000"/>
              </a:lnSpc>
              <a:spcBef>
                <a:spcPts val="0"/>
              </a:spcBef>
              <a:spcAft>
                <a:spcPts val="0"/>
              </a:spcAft>
              <a:buSzPts val="2800"/>
              <a:buNone/>
            </a:pPr>
            <a:r>
              <a:t/>
            </a:r>
            <a:endParaRPr sz="2400">
              <a:latin typeface="Calibri"/>
              <a:ea typeface="Calibri"/>
              <a:cs typeface="Calibri"/>
              <a:sym typeface="Calibri"/>
            </a:endParaRPr>
          </a:p>
          <a:p>
            <a:pPr indent="0" lvl="0" marL="457200" rtl="0" algn="l">
              <a:lnSpc>
                <a:spcPct val="70000"/>
              </a:lnSpc>
              <a:spcBef>
                <a:spcPts val="0"/>
              </a:spcBef>
              <a:spcAft>
                <a:spcPts val="0"/>
              </a:spcAft>
              <a:buSzPts val="1018"/>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f9417ed885_0_321"/>
          <p:cNvSpPr/>
          <p:nvPr/>
        </p:nvSpPr>
        <p:spPr>
          <a:xfrm>
            <a:off x="87549" y="5814378"/>
            <a:ext cx="4338600" cy="1043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5" name="Google Shape;95;g2f9417ed885_0_321"/>
          <p:cNvSpPr txBox="1"/>
          <p:nvPr>
            <p:ph type="title"/>
          </p:nvPr>
        </p:nvSpPr>
        <p:spPr>
          <a:xfrm>
            <a:off x="381000" y="365125"/>
            <a:ext cx="10515600" cy="104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Quattrocento Sans"/>
              <a:buNone/>
            </a:pPr>
            <a:r>
              <a:rPr lang="en-US" sz="3600">
                <a:solidFill>
                  <a:schemeClr val="dk1"/>
                </a:solidFill>
                <a:latin typeface="Quattrocento Sans"/>
                <a:ea typeface="Quattrocento Sans"/>
                <a:cs typeface="Quattrocento Sans"/>
                <a:sym typeface="Quattrocento Sans"/>
              </a:rPr>
              <a:t>Ideas for the Classroom</a:t>
            </a:r>
            <a:br>
              <a:rPr lang="en-US" sz="3600">
                <a:solidFill>
                  <a:schemeClr val="dk1"/>
                </a:solidFill>
                <a:latin typeface="Quattrocento Sans"/>
                <a:ea typeface="Quattrocento Sans"/>
                <a:cs typeface="Quattrocento Sans"/>
                <a:sym typeface="Quattrocento Sans"/>
              </a:rPr>
            </a:br>
            <a:r>
              <a:rPr b="1" lang="en-US" sz="3100">
                <a:solidFill>
                  <a:srgbClr val="014C37"/>
                </a:solidFill>
                <a:latin typeface="Calibri"/>
                <a:ea typeface="Calibri"/>
                <a:cs typeface="Calibri"/>
                <a:sym typeface="Calibri"/>
              </a:rPr>
              <a:t>Consider Your Texts</a:t>
            </a:r>
            <a:endParaRPr b="1"/>
          </a:p>
        </p:txBody>
      </p:sp>
      <p:sp>
        <p:nvSpPr>
          <p:cNvPr id="96" name="Google Shape;96;g2f9417ed885_0_321"/>
          <p:cNvSpPr txBox="1"/>
          <p:nvPr>
            <p:ph idx="1" type="body"/>
          </p:nvPr>
        </p:nvSpPr>
        <p:spPr>
          <a:xfrm>
            <a:off x="381000" y="1597025"/>
            <a:ext cx="89565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2400">
                <a:latin typeface="Calibri"/>
                <a:ea typeface="Calibri"/>
                <a:cs typeface="Calibri"/>
                <a:sym typeface="Calibri"/>
              </a:rPr>
              <a:t>Shift the text you engage or the way you engage with a text</a:t>
            </a:r>
            <a:endParaRPr>
              <a:latin typeface="Calibri"/>
              <a:ea typeface="Calibri"/>
              <a:cs typeface="Calibri"/>
              <a:sym typeface="Calibri"/>
            </a:endParaRPr>
          </a:p>
          <a:p>
            <a:pPr indent="-461962" lvl="0" marL="461962" rtl="0" algn="l">
              <a:lnSpc>
                <a:spcPct val="90000"/>
              </a:lnSpc>
              <a:spcBef>
                <a:spcPts val="1000"/>
              </a:spcBef>
              <a:spcAft>
                <a:spcPts val="0"/>
              </a:spcAft>
              <a:buClr>
                <a:srgbClr val="014C37"/>
              </a:buClr>
              <a:buSzPts val="2400"/>
              <a:buFont typeface="Noto Sans Symbols"/>
              <a:buChar char="❖"/>
            </a:pPr>
            <a:r>
              <a:rPr b="1" lang="en-US" sz="2400">
                <a:latin typeface="Calibri"/>
                <a:ea typeface="Calibri"/>
                <a:cs typeface="Calibri"/>
                <a:sym typeface="Calibri"/>
              </a:rPr>
              <a:t>Musical Overture</a:t>
            </a:r>
            <a:br>
              <a:rPr b="1" lang="en-US" sz="2400">
                <a:latin typeface="Calibri"/>
                <a:ea typeface="Calibri"/>
                <a:cs typeface="Calibri"/>
                <a:sym typeface="Calibri"/>
              </a:rPr>
            </a:br>
            <a:endParaRPr b="1" sz="2400">
              <a:latin typeface="Calibri"/>
              <a:ea typeface="Calibri"/>
              <a:cs typeface="Calibri"/>
              <a:sym typeface="Calibri"/>
            </a:endParaRPr>
          </a:p>
          <a:p>
            <a:pPr indent="0" lvl="0" marL="457200" rtl="0" algn="l">
              <a:lnSpc>
                <a:spcPct val="107000"/>
              </a:lnSpc>
              <a:spcBef>
                <a:spcPts val="0"/>
              </a:spcBef>
              <a:spcAft>
                <a:spcPts val="0"/>
              </a:spcAft>
              <a:buSzPts val="2800"/>
              <a:buNone/>
            </a:pPr>
            <a:r>
              <a:rPr lang="en-US" sz="1800">
                <a:latin typeface="Calibri"/>
                <a:ea typeface="Calibri"/>
                <a:cs typeface="Calibri"/>
                <a:sym typeface="Calibri"/>
              </a:rPr>
              <a:t>The following example is for if you were learning about musical overtures. The approach could be adapted to a variety of settings.</a:t>
            </a:r>
            <a:endParaRPr>
              <a:latin typeface="Calibri"/>
              <a:ea typeface="Calibri"/>
              <a:cs typeface="Calibri"/>
              <a:sym typeface="Calibri"/>
            </a:endParaRPr>
          </a:p>
          <a:p>
            <a:pPr indent="0" lvl="0" marL="457200" rtl="0" algn="l">
              <a:lnSpc>
                <a:spcPct val="107000"/>
              </a:lnSpc>
              <a:spcBef>
                <a:spcPts val="800"/>
              </a:spcBef>
              <a:spcAft>
                <a:spcPts val="0"/>
              </a:spcAft>
              <a:buSzPts val="2800"/>
              <a:buNone/>
            </a:pPr>
            <a:r>
              <a:t/>
            </a:r>
            <a:endParaRPr sz="1800">
              <a:latin typeface="Calibri"/>
              <a:ea typeface="Calibri"/>
              <a:cs typeface="Calibri"/>
              <a:sym typeface="Calibri"/>
            </a:endParaRPr>
          </a:p>
          <a:p>
            <a:pPr indent="0" lvl="0" marL="457200" rtl="0" algn="l">
              <a:lnSpc>
                <a:spcPct val="90000"/>
              </a:lnSpc>
              <a:spcBef>
                <a:spcPts val="1800"/>
              </a:spcBef>
              <a:spcAft>
                <a:spcPts val="0"/>
              </a:spcAft>
              <a:buSzPts val="2800"/>
              <a:buNone/>
            </a:pPr>
            <a:r>
              <a:rPr i="1" lang="en-US" sz="1800">
                <a:latin typeface="Calibri"/>
                <a:ea typeface="Calibri"/>
                <a:cs typeface="Calibri"/>
                <a:sym typeface="Calibri"/>
              </a:rPr>
              <a:t>Prompt</a:t>
            </a:r>
            <a:r>
              <a:rPr lang="en-US" sz="1800">
                <a:latin typeface="Calibri"/>
                <a:ea typeface="Calibri"/>
                <a:cs typeface="Calibri"/>
                <a:sym typeface="Calibri"/>
              </a:rPr>
              <a:t>: What is a musical overture? How does this help preview the rest of your performance? Write a short overture of your own life at college (or vocation pathway).</a:t>
            </a:r>
            <a:endParaRPr>
              <a:latin typeface="Calibri"/>
              <a:ea typeface="Calibri"/>
              <a:cs typeface="Calibri"/>
              <a:sym typeface="Calibri"/>
            </a:endParaRPr>
          </a:p>
          <a:p>
            <a:pPr indent="0" lvl="0" marL="1143000" rtl="0" algn="l">
              <a:lnSpc>
                <a:spcPct val="107000"/>
              </a:lnSpc>
              <a:spcBef>
                <a:spcPts val="0"/>
              </a:spcBef>
              <a:spcAft>
                <a:spcPts val="0"/>
              </a:spcAft>
              <a:buSzPts val="2800"/>
              <a:buNone/>
            </a:pPr>
            <a:r>
              <a:t/>
            </a:r>
            <a:endParaRPr sz="2400">
              <a:latin typeface="Calibri"/>
              <a:ea typeface="Calibri"/>
              <a:cs typeface="Calibri"/>
              <a:sym typeface="Calibri"/>
            </a:endParaRPr>
          </a:p>
          <a:p>
            <a:pPr indent="0" lvl="0" marL="457200" rtl="0" algn="l">
              <a:lnSpc>
                <a:spcPct val="70000"/>
              </a:lnSpc>
              <a:spcBef>
                <a:spcPts val="0"/>
              </a:spcBef>
              <a:spcAft>
                <a:spcPts val="0"/>
              </a:spcAft>
              <a:buSzPts val="1018"/>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2023-07-10T16:29:34Z</dcterms:created>
  <dc:creator>Rachael Baker</dc:creator>
</cp:coreProperties>
</file>